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y="6858000" cx="12192000"/>
  <p:notesSz cx="6858000" cy="9144000"/>
  <p:embeddedFontLst>
    <p:embeddedFont>
      <p:font typeface="Century Gothic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2" roundtripDataSignature="AMtx7miRZgcH7LAiPN7SqR9m/l59xfua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font" Target="fonts/CenturyGothic-regular.fntdata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CenturyGothic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CenturyGothic-boldItalic.fntdata"/><Relationship Id="rId30" Type="http://schemas.openxmlformats.org/officeDocument/2006/relationships/font" Target="fonts/CenturyGothic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32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37e9127fd3_0_0:notes"/>
          <p:cNvSpPr txBox="1"/>
          <p:nvPr/>
        </p:nvSpPr>
        <p:spPr>
          <a:xfrm>
            <a:off x="0" y="0"/>
            <a:ext cx="2939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675" spcFirstLastPara="1" rIns="1867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PERRY STUDENT ACTIVITIES ADVISORY COUNCIL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g237e9127fd3_0_0:notes"/>
          <p:cNvSpPr txBox="1"/>
          <p:nvPr/>
        </p:nvSpPr>
        <p:spPr>
          <a:xfrm>
            <a:off x="3842095" y="0"/>
            <a:ext cx="2939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675" spcFirstLastPara="1" rIns="18675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07/16/96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g237e9127fd3_0_0:notes"/>
          <p:cNvSpPr txBox="1"/>
          <p:nvPr/>
        </p:nvSpPr>
        <p:spPr>
          <a:xfrm>
            <a:off x="0" y="8452266"/>
            <a:ext cx="2939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8675" spcFirstLastPara="1" rIns="1867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*tom.lipovac@perry.k12.ia.us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237e9127fd3_0_0:notes"/>
          <p:cNvSpPr txBox="1"/>
          <p:nvPr/>
        </p:nvSpPr>
        <p:spPr>
          <a:xfrm>
            <a:off x="3842095" y="8452266"/>
            <a:ext cx="2939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8675" spcFirstLastPara="1" rIns="18675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##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237e9127fd3_0_0:notes"/>
          <p:cNvSpPr/>
          <p:nvPr>
            <p:ph idx="2" type="sldImg"/>
          </p:nvPr>
        </p:nvSpPr>
        <p:spPr>
          <a:xfrm>
            <a:off x="347870" y="666750"/>
            <a:ext cx="6162300" cy="3485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" name="Google Shape;66;g237e9127fd3_0_0:notes"/>
          <p:cNvSpPr txBox="1"/>
          <p:nvPr>
            <p:ph idx="1" type="body"/>
          </p:nvPr>
        </p:nvSpPr>
        <p:spPr>
          <a:xfrm>
            <a:off x="902286" y="4225352"/>
            <a:ext cx="49755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00" lIns="91775" spcFirstLastPara="1" rIns="91775" wrap="square" tIns="45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Intro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b61b4e80f4_0_8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b61b4e80f4_0_8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Butch</a:t>
            </a:r>
            <a:endParaRPr/>
          </a:p>
        </p:txBody>
      </p:sp>
      <p:sp>
        <p:nvSpPr>
          <p:cNvPr id="143" name="Google Shape;143;g3b61b4e80f4_0_8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b61b4e80f4_0_9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b61b4e80f4_0_9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Butch</a:t>
            </a:r>
            <a:endParaRPr/>
          </a:p>
        </p:txBody>
      </p:sp>
      <p:sp>
        <p:nvSpPr>
          <p:cNvPr id="151" name="Google Shape;151;g3b61b4e80f4_0_9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b5f83ee443_0_1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b5f83ee443_0_1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Jim</a:t>
            </a:r>
            <a:endParaRPr/>
          </a:p>
        </p:txBody>
      </p:sp>
      <p:sp>
        <p:nvSpPr>
          <p:cNvPr id="159" name="Google Shape;159;g3b5f83ee443_0_17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b5f83ee443_0_1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b5f83ee443_0_1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Jim</a:t>
            </a:r>
            <a:endParaRPr/>
          </a:p>
        </p:txBody>
      </p:sp>
      <p:sp>
        <p:nvSpPr>
          <p:cNvPr id="167" name="Google Shape;167;g3b5f83ee443_0_1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b5f83ee443_0_1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b5f83ee443_0_1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Jim</a:t>
            </a:r>
            <a:endParaRPr/>
          </a:p>
        </p:txBody>
      </p:sp>
      <p:sp>
        <p:nvSpPr>
          <p:cNvPr id="175" name="Google Shape;175;g3b5f83ee443_0_1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baeebf4e96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baeebf4e96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Jim</a:t>
            </a:r>
            <a:endParaRPr/>
          </a:p>
        </p:txBody>
      </p:sp>
      <p:sp>
        <p:nvSpPr>
          <p:cNvPr id="183" name="Google Shape;183;g3baeebf4e96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b5f83ee443_0_1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b5f83ee443_0_1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Butch</a:t>
            </a:r>
            <a:endParaRPr/>
          </a:p>
        </p:txBody>
      </p:sp>
      <p:sp>
        <p:nvSpPr>
          <p:cNvPr id="191" name="Google Shape;191;g3b5f83ee443_0_1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b61b4e80f4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b61b4e80f4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Butch</a:t>
            </a:r>
            <a:endParaRPr/>
          </a:p>
        </p:txBody>
      </p:sp>
      <p:sp>
        <p:nvSpPr>
          <p:cNvPr id="199" name="Google Shape;199;g3b61b4e80f4_0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b61b4e80f4_0_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b61b4e80f4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Jim</a:t>
            </a:r>
            <a:endParaRPr/>
          </a:p>
        </p:txBody>
      </p:sp>
      <p:sp>
        <p:nvSpPr>
          <p:cNvPr id="207" name="Google Shape;207;g3b61b4e80f4_0_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b61b4e80f4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b61b4e80f4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Jim</a:t>
            </a:r>
            <a:endParaRPr/>
          </a:p>
        </p:txBody>
      </p:sp>
      <p:sp>
        <p:nvSpPr>
          <p:cNvPr id="215" name="Google Shape;215;g3b61b4e80f4_0_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c5e5b27ea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c5e5b27ea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g3c5e5b27ea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b61b4e80f4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b61b4e80f4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Butch</a:t>
            </a:r>
            <a:endParaRPr/>
          </a:p>
        </p:txBody>
      </p:sp>
      <p:sp>
        <p:nvSpPr>
          <p:cNvPr id="223" name="Google Shape;223;g3b61b4e80f4_0_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d3557cdb83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3d3557cdb83_1_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b61b4e80f4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b61b4e80f4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Butch</a:t>
            </a:r>
            <a:endParaRPr/>
          </a:p>
        </p:txBody>
      </p:sp>
      <p:sp>
        <p:nvSpPr>
          <p:cNvPr id="238" name="Google Shape;238;g3b61b4e80f4_0_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b61b4e80f4_0_9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b61b4e80f4_0_9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Butch</a:t>
            </a:r>
            <a:endParaRPr/>
          </a:p>
        </p:txBody>
      </p:sp>
      <p:sp>
        <p:nvSpPr>
          <p:cNvPr id="246" name="Google Shape;246;g3b61b4e80f4_0_9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b5f83ee443_0_1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b5f83ee443_0_1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Jim</a:t>
            </a:r>
            <a:endParaRPr/>
          </a:p>
        </p:txBody>
      </p:sp>
      <p:sp>
        <p:nvSpPr>
          <p:cNvPr id="86" name="Google Shape;86;g3b5f83ee443_0_1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b5f83ee443_0_1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b5f83ee443_0_1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Jim</a:t>
            </a:r>
            <a:endParaRPr/>
          </a:p>
        </p:txBody>
      </p:sp>
      <p:sp>
        <p:nvSpPr>
          <p:cNvPr id="95" name="Google Shape;95;g3b5f83ee443_0_1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5f83ee443_0_1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5f83ee443_0_1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Butch</a:t>
            </a:r>
            <a:endParaRPr/>
          </a:p>
        </p:txBody>
      </p:sp>
      <p:sp>
        <p:nvSpPr>
          <p:cNvPr id="103" name="Google Shape;103;g3b5f83ee443_0_1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b61b4e80f4_0_8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b61b4e80f4_0_8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Butch</a:t>
            </a:r>
            <a:endParaRPr/>
          </a:p>
        </p:txBody>
      </p:sp>
      <p:sp>
        <p:nvSpPr>
          <p:cNvPr id="111" name="Google Shape;111;g3b61b4e80f4_0_88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b61b4e80f4_0_8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b61b4e80f4_0_8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Butch</a:t>
            </a:r>
            <a:endParaRPr/>
          </a:p>
        </p:txBody>
      </p:sp>
      <p:sp>
        <p:nvSpPr>
          <p:cNvPr id="119" name="Google Shape;119;g3b61b4e80f4_0_8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b61b4e80f4_0_9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b61b4e80f4_0_9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Butch</a:t>
            </a:r>
            <a:endParaRPr/>
          </a:p>
        </p:txBody>
      </p:sp>
      <p:sp>
        <p:nvSpPr>
          <p:cNvPr id="127" name="Google Shape;127;g3b61b4e80f4_0_9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b61b4e80f4_0_9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b61b4e80f4_0_9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Butch</a:t>
            </a:r>
            <a:endParaRPr/>
          </a:p>
        </p:txBody>
      </p:sp>
      <p:sp>
        <p:nvSpPr>
          <p:cNvPr id="135" name="Google Shape;135;g3b61b4e80f4_0_9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3b61b4e80f4_0_824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15" name="Google Shape;15;g3b61b4e80f4_0_824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6" name="Google Shape;16;g3b61b4e80f4_0_82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b61b4e80f4_0_859"/>
          <p:cNvSpPr txBox="1"/>
          <p:nvPr>
            <p:ph hasCustomPrompt="1" type="title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0" name="Google Shape;50;g3b61b4e80f4_0_859"/>
          <p:cNvSpPr txBox="1"/>
          <p:nvPr>
            <p:ph idx="1" type="body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51" name="Google Shape;51;g3b61b4e80f4_0_85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b61b4e80f4_0_86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b61b4e80f4_0_865"/>
          <p:cNvSpPr txBox="1"/>
          <p:nvPr>
            <p:ph type="title"/>
          </p:nvPr>
        </p:nvSpPr>
        <p:spPr>
          <a:xfrm>
            <a:off x="2895600" y="764373"/>
            <a:ext cx="8610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g3b61b4e80f4_0_865"/>
          <p:cNvSpPr txBox="1"/>
          <p:nvPr>
            <p:ph idx="1" type="body"/>
          </p:nvPr>
        </p:nvSpPr>
        <p:spPr>
          <a:xfrm>
            <a:off x="685800" y="2194560"/>
            <a:ext cx="10820400" cy="40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g3b61b4e80f4_0_865"/>
          <p:cNvSpPr txBox="1"/>
          <p:nvPr>
            <p:ph idx="10" type="dt"/>
          </p:nvPr>
        </p:nvSpPr>
        <p:spPr>
          <a:xfrm>
            <a:off x="8595360" y="6356350"/>
            <a:ext cx="2910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g3b61b4e80f4_0_865"/>
          <p:cNvSpPr txBox="1"/>
          <p:nvPr>
            <p:ph idx="11" type="ftr"/>
          </p:nvPr>
        </p:nvSpPr>
        <p:spPr>
          <a:xfrm>
            <a:off x="685800" y="6355845"/>
            <a:ext cx="7772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g3b61b4e80f4_0_865"/>
          <p:cNvSpPr txBox="1"/>
          <p:nvPr>
            <p:ph idx="12" type="sldNum"/>
          </p:nvPr>
        </p:nvSpPr>
        <p:spPr>
          <a:xfrm>
            <a:off x="8763000" y="3810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3b61b4e80f4_0_828"/>
          <p:cNvSpPr txBox="1"/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g3b61b4e80f4_0_82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3b61b4e80f4_0_83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2" name="Google Shape;22;g3b61b4e80f4_0_83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3" name="Google Shape;23;g3b61b4e80f4_0_83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3b61b4e80f4_0_83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6" name="Google Shape;26;g3b61b4e80f4_0_835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7" name="Google Shape;27;g3b61b4e80f4_0_835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8" name="Google Shape;28;g3b61b4e80f4_0_83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3b61b4e80f4_0_84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1" name="Google Shape;31;g3b61b4e80f4_0_84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b61b4e80f4_0_843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34" name="Google Shape;34;g3b61b4e80f4_0_843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5" name="Google Shape;35;g3b61b4e80f4_0_84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b61b4e80f4_0_847"/>
          <p:cNvSpPr txBox="1"/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38" name="Google Shape;38;g3b61b4e80f4_0_84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b61b4e80f4_0_850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g3b61b4e80f4_0_850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42" name="Google Shape;42;g3b61b4e80f4_0_850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" name="Google Shape;43;g3b61b4e80f4_0_850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44" name="Google Shape;44;g3b61b4e80f4_0_85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b61b4e80f4_0_856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47" name="Google Shape;47;g3b61b4e80f4_0_85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b61b4e80f4_0_82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g3b61b4e80f4_0_82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indent="-3492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indent="-3492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indent="-3492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indent="-3492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indent="-3492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indent="-3492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indent="-3492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indent="-3492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" name="Google Shape;12;g3b61b4e80f4_0_82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ocs.google.com/document/d/1gIdiKQjyjcsVPLMz8y607Q5CLPfJf_rjBVXcl1EX6z8/edit?tab=t.0" TargetMode="External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docs.google.com/document/d/1-Oijt9Yk50hQgyFRP10FQm-MOUOgeApJxlEJuZvSXC4/edit?tab=t.0#heading=h.oldaqev6i00j" TargetMode="External"/><Relationship Id="rId4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docs.google.com/document/d/1t4FZmQd97AMAB_bKgS8FbM4e6wn6-qmxjdCvCGDq7HQ/edit?tab=t.0" TargetMode="External"/><Relationship Id="rId4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hyperlink" Target="mailto:brent.buttjer@gmail.com" TargetMode="External"/><Relationship Id="rId4" Type="http://schemas.openxmlformats.org/officeDocument/2006/relationships/hyperlink" Target="mailto:jimboehmer38@gmail.com" TargetMode="External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37e9127fd3_0_0"/>
          <p:cNvSpPr txBox="1"/>
          <p:nvPr>
            <p:ph type="ctrTitle"/>
          </p:nvPr>
        </p:nvSpPr>
        <p:spPr>
          <a:xfrm>
            <a:off x="283050" y="284675"/>
            <a:ext cx="11625900" cy="125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None/>
            </a:pPr>
            <a:r>
              <a:rPr b="1" lang="en-US" sz="4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IHSADA 2026 STATE CONVENTION</a:t>
            </a:r>
            <a:endParaRPr sz="4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" name="Google Shape;69;g237e9127fd3_0_0"/>
          <p:cNvSpPr txBox="1"/>
          <p:nvPr>
            <p:ph idx="1" type="subTitle"/>
          </p:nvPr>
        </p:nvSpPr>
        <p:spPr>
          <a:xfrm>
            <a:off x="166950" y="2940525"/>
            <a:ext cx="11858100" cy="38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20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lang="en-US" sz="4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You Survived Your First Two Years!</a:t>
            </a:r>
            <a:endParaRPr b="1" sz="4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4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Now What?</a:t>
            </a:r>
            <a:endParaRPr b="1" sz="4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i="1" lang="en-US" sz="4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Leading Beyond Survival</a:t>
            </a:r>
            <a:endParaRPr b="1" i="1" sz="4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b="1" sz="4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34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Jim Boehmer</a:t>
            </a:r>
            <a:r>
              <a:rPr b="1" lang="en-US" sz="34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- Retired Past President, Lake Mills</a:t>
            </a:r>
            <a:endParaRPr b="1" sz="34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34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Brent Buttjer - Retired Past President, DCG</a:t>
            </a:r>
            <a:endParaRPr b="1" sz="34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300"/>
          </a:p>
          <a:p>
            <a:pPr indent="0" lvl="0" marL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i="0" sz="180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70" name="Google Shape;70;g237e9127fd3_0_0"/>
          <p:cNvSpPr txBox="1"/>
          <p:nvPr/>
        </p:nvSpPr>
        <p:spPr>
          <a:xfrm>
            <a:off x="12740216" y="92075"/>
            <a:ext cx="4978500" cy="6613500"/>
          </a:xfrm>
          <a:prstGeom prst="rect">
            <a:avLst/>
          </a:prstGeom>
          <a:solidFill>
            <a:srgbClr val="FFFFFF"/>
          </a:solidFill>
          <a:ln cap="sq" cmpd="sng" w="12700">
            <a:solidFill>
              <a:srgbClr val="B2B2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82550" lIns="136525" spcFirstLastPara="1" rIns="136525" wrap="square" tIns="182550">
            <a:noAutofit/>
          </a:bodyPr>
          <a:lstStyle/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insert your company logo on this slide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the Insert Menu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Select “Picture”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Locate your logo file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resize the logo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anywhere inside the logo. The boxes that appear outside the logo are known as “resize handles.”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these to resize the object.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you hold down the shift key before using the resize handles, you will maintain the proportions of the object you wish to resize.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g237e9127fd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8962" y="136522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b61b4e80f4_0_898"/>
          <p:cNvSpPr txBox="1"/>
          <p:nvPr>
            <p:ph type="ctrTitle"/>
          </p:nvPr>
        </p:nvSpPr>
        <p:spPr>
          <a:xfrm>
            <a:off x="415600" y="992769"/>
            <a:ext cx="11360700" cy="801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How ADs Prevent or Correct Quiet Drift</a:t>
            </a:r>
            <a:endParaRPr sz="4000"/>
          </a:p>
        </p:txBody>
      </p:sp>
      <p:sp>
        <p:nvSpPr>
          <p:cNvPr id="146" name="Google Shape;146;g3b61b4e80f4_0_898"/>
          <p:cNvSpPr txBox="1"/>
          <p:nvPr>
            <p:ph idx="1" type="subTitle"/>
          </p:nvPr>
        </p:nvSpPr>
        <p:spPr>
          <a:xfrm>
            <a:off x="415600" y="1866694"/>
            <a:ext cx="11360700" cy="4827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2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-US" sz="6150">
                <a:solidFill>
                  <a:schemeClr val="dk1"/>
                </a:solidFill>
              </a:rPr>
              <a:t>1. Re-calibrate regularly</a:t>
            </a:r>
            <a:endParaRPr b="1" sz="6150">
              <a:solidFill>
                <a:schemeClr val="dk1"/>
              </a:solidFill>
            </a:endParaRPr>
          </a:p>
          <a:p>
            <a:pPr indent="-326231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6150">
                <a:solidFill>
                  <a:schemeClr val="dk1"/>
                </a:solidFill>
              </a:rPr>
              <a:t>Annual expectations meetings</a:t>
            </a:r>
            <a:endParaRPr sz="6150">
              <a:solidFill>
                <a:schemeClr val="dk1"/>
              </a:solidFill>
            </a:endParaRPr>
          </a:p>
          <a:p>
            <a:pPr indent="-3262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6150">
                <a:solidFill>
                  <a:schemeClr val="dk1"/>
                </a:solidFill>
              </a:rPr>
              <a:t>Mid-year check-ins</a:t>
            </a:r>
            <a:endParaRPr sz="6150">
              <a:solidFill>
                <a:schemeClr val="dk1"/>
              </a:solidFill>
            </a:endParaRPr>
          </a:p>
          <a:p>
            <a:pPr indent="-3262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6150">
                <a:solidFill>
                  <a:schemeClr val="dk1"/>
                </a:solidFill>
              </a:rPr>
              <a:t>Re-articulate non-negotiables every season</a:t>
            </a:r>
            <a:endParaRPr sz="61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-US" sz="6150">
                <a:solidFill>
                  <a:schemeClr val="dk1"/>
                </a:solidFill>
              </a:rPr>
              <a:t>2. Make standards visible</a:t>
            </a:r>
            <a:endParaRPr b="1" sz="6150">
              <a:solidFill>
                <a:schemeClr val="dk1"/>
              </a:solidFill>
            </a:endParaRPr>
          </a:p>
          <a:p>
            <a:pPr indent="-326231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6150">
                <a:solidFill>
                  <a:schemeClr val="dk1"/>
                </a:solidFill>
              </a:rPr>
              <a:t>Written expectations</a:t>
            </a:r>
            <a:endParaRPr sz="6150">
              <a:solidFill>
                <a:schemeClr val="dk1"/>
              </a:solidFill>
            </a:endParaRPr>
          </a:p>
          <a:p>
            <a:pPr indent="-3262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6150">
                <a:solidFill>
                  <a:schemeClr val="dk1"/>
                </a:solidFill>
              </a:rPr>
              <a:t>Shared language</a:t>
            </a:r>
            <a:endParaRPr sz="6150">
              <a:solidFill>
                <a:schemeClr val="dk1"/>
              </a:solidFill>
            </a:endParaRPr>
          </a:p>
          <a:p>
            <a:pPr indent="-3262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6150">
                <a:solidFill>
                  <a:schemeClr val="dk1"/>
                </a:solidFill>
              </a:rPr>
              <a:t>Consistent enforcement across programs</a:t>
            </a:r>
            <a:endParaRPr sz="61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-US" sz="6150">
                <a:solidFill>
                  <a:schemeClr val="dk1"/>
                </a:solidFill>
              </a:rPr>
              <a:t>3. Increase leadership presence</a:t>
            </a:r>
            <a:endParaRPr b="1" sz="6150">
              <a:solidFill>
                <a:schemeClr val="dk1"/>
              </a:solidFill>
            </a:endParaRPr>
          </a:p>
          <a:p>
            <a:pPr indent="-326231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6150">
                <a:solidFill>
                  <a:schemeClr val="dk1"/>
                </a:solidFill>
              </a:rPr>
              <a:t>Practices, meetings, and informal touchpoints</a:t>
            </a:r>
            <a:endParaRPr sz="6150">
              <a:solidFill>
                <a:schemeClr val="dk1"/>
              </a:solidFill>
            </a:endParaRPr>
          </a:p>
          <a:p>
            <a:pPr indent="-3262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6150">
                <a:solidFill>
                  <a:schemeClr val="dk1"/>
                </a:solidFill>
              </a:rPr>
              <a:t>Visibility prevents drift more than memos</a:t>
            </a:r>
            <a:endParaRPr sz="61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-US" sz="6150">
                <a:solidFill>
                  <a:schemeClr val="dk1"/>
                </a:solidFill>
              </a:rPr>
              <a:t>4. Address small misalignments early</a:t>
            </a:r>
            <a:endParaRPr b="1" sz="6150">
              <a:solidFill>
                <a:schemeClr val="dk1"/>
              </a:solidFill>
            </a:endParaRPr>
          </a:p>
          <a:p>
            <a:pPr indent="-326231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6150">
                <a:solidFill>
                  <a:schemeClr val="dk1"/>
                </a:solidFill>
              </a:rPr>
              <a:t>Early correction feels manageable</a:t>
            </a:r>
            <a:endParaRPr sz="6150">
              <a:solidFill>
                <a:schemeClr val="dk1"/>
              </a:solidFill>
            </a:endParaRPr>
          </a:p>
          <a:p>
            <a:pPr indent="-3262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6150">
                <a:solidFill>
                  <a:schemeClr val="dk1"/>
                </a:solidFill>
              </a:rPr>
              <a:t>Late correction feels punitive</a:t>
            </a:r>
            <a:endParaRPr sz="6150">
              <a:solidFill>
                <a:schemeClr val="dk1"/>
              </a:solidFill>
            </a:endParaRPr>
          </a:p>
          <a:p>
            <a:pPr indent="0" lvl="0" marL="0" marR="38100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8300">
                <a:solidFill>
                  <a:schemeClr val="dk1"/>
                </a:solidFill>
              </a:rPr>
              <a:t>Key insight:</a:t>
            </a:r>
            <a:r>
              <a:rPr lang="en-US" sz="8300">
                <a:solidFill>
                  <a:schemeClr val="dk1"/>
                </a:solidFill>
              </a:rPr>
              <a:t> Quiet drift doesn’t mean failure—it means </a:t>
            </a:r>
            <a:r>
              <a:rPr i="1" lang="en-US" sz="8300">
                <a:solidFill>
                  <a:schemeClr val="dk1"/>
                </a:solidFill>
              </a:rPr>
              <a:t>leadership maintenance is due</a:t>
            </a:r>
            <a:r>
              <a:rPr lang="en-US" sz="8300">
                <a:solidFill>
                  <a:schemeClr val="dk1"/>
                </a:solidFill>
              </a:rPr>
              <a:t>.</a:t>
            </a:r>
            <a:endParaRPr sz="8300">
              <a:solidFill>
                <a:schemeClr val="dk1"/>
              </a:solidFill>
            </a:endParaRPr>
          </a:p>
          <a:p>
            <a:pPr indent="0" lvl="0" marL="45720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615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br>
              <a:rPr lang="en-US" sz="6150">
                <a:solidFill>
                  <a:schemeClr val="dk1"/>
                </a:solidFill>
              </a:rPr>
            </a:br>
            <a:endParaRPr sz="615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g3b61b4e80f4_0_8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83862" y="336552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b61b4e80f4_0_915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Quiet Drift Self Assessment</a:t>
            </a:r>
            <a:endParaRPr/>
          </a:p>
        </p:txBody>
      </p:sp>
      <p:sp>
        <p:nvSpPr>
          <p:cNvPr id="154" name="Google Shape;154;g3b61b4e80f4_0_915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5" name="Google Shape;155;g3b61b4e80f4_0_9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78912" y="469032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b5f83ee443_0_172"/>
          <p:cNvSpPr txBox="1"/>
          <p:nvPr>
            <p:ph type="ctrTitle"/>
          </p:nvPr>
        </p:nvSpPr>
        <p:spPr>
          <a:xfrm>
            <a:off x="415600" y="992769"/>
            <a:ext cx="11360700" cy="820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000"/>
              <a:t>Strategic Priorities for the Next 3–5 Years</a:t>
            </a:r>
            <a:endParaRPr sz="4000"/>
          </a:p>
        </p:txBody>
      </p:sp>
      <p:sp>
        <p:nvSpPr>
          <p:cNvPr id="162" name="Google Shape;162;g3b5f83ee443_0_172"/>
          <p:cNvSpPr txBox="1"/>
          <p:nvPr>
            <p:ph idx="1" type="subTitle"/>
          </p:nvPr>
        </p:nvSpPr>
        <p:spPr>
          <a:xfrm>
            <a:off x="415600" y="1812944"/>
            <a:ext cx="11360700" cy="5045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Core idea:</a:t>
            </a:r>
            <a:r>
              <a:rPr lang="en-US" sz="2000">
                <a:solidFill>
                  <a:schemeClr val="dk1"/>
                </a:solidFill>
              </a:rPr>
              <a:t> Shifting from annual goals to strategic vision.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Key points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Creating a short, realistic strategic plan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Facility, staffing, and program priorities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Budget alignment with vision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Knowing what </a:t>
            </a:r>
            <a:r>
              <a:rPr i="1" lang="en-US" sz="2000">
                <a:solidFill>
                  <a:schemeClr val="dk1"/>
                </a:solidFill>
              </a:rPr>
              <a:t>not</a:t>
            </a:r>
            <a:r>
              <a:rPr lang="en-US" sz="2000">
                <a:solidFill>
                  <a:schemeClr val="dk1"/>
                </a:solidFill>
              </a:rPr>
              <a:t> to chase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Exercise:</a:t>
            </a:r>
            <a:r>
              <a:rPr lang="en-US" sz="2000">
                <a:solidFill>
                  <a:schemeClr val="dk1"/>
                </a:solidFill>
              </a:rPr>
              <a:t> Identify 3 strategic priorities that would move the department forward—not just keep it afloat.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3" name="Google Shape;163;g3b5f83ee443_0_1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12" y="251417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b5f83ee443_0_178"/>
          <p:cNvSpPr txBox="1"/>
          <p:nvPr>
            <p:ph type="ctrTitle"/>
          </p:nvPr>
        </p:nvSpPr>
        <p:spPr>
          <a:xfrm>
            <a:off x="415600" y="992771"/>
            <a:ext cx="11360700" cy="1428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-US" sz="4009"/>
              <a:t>Staffing: Developing, Retaining, and Holding Accountable</a:t>
            </a:r>
            <a:endParaRPr sz="4009"/>
          </a:p>
        </p:txBody>
      </p:sp>
      <p:sp>
        <p:nvSpPr>
          <p:cNvPr id="170" name="Google Shape;170;g3b5f83ee443_0_178"/>
          <p:cNvSpPr txBox="1"/>
          <p:nvPr>
            <p:ph idx="1" type="subTitle"/>
          </p:nvPr>
        </p:nvSpPr>
        <p:spPr>
          <a:xfrm>
            <a:off x="415600" y="2287925"/>
            <a:ext cx="11360700" cy="4498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Core idea:</a:t>
            </a:r>
            <a:r>
              <a:rPr lang="en-US" sz="2000">
                <a:solidFill>
                  <a:schemeClr val="dk1"/>
                </a:solidFill>
              </a:rPr>
              <a:t> Your impact is limited by your coaches and directors.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Key points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Moving from “hire and hope” to development pathways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Clear expectations and evaluation systems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Difficult conversations with long-tenured staff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When improvement plans are necessary—and when exits are healthy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High interest topic:</a:t>
            </a:r>
            <a:r>
              <a:rPr lang="en-US" sz="2000">
                <a:solidFill>
                  <a:schemeClr val="dk1"/>
                </a:solidFill>
              </a:rPr>
              <a:t> Managing veteran coaches as a newer AD.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1" name="Google Shape;171;g3b5f83ee443_0_1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12" y="486532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b5f83ee443_0_184"/>
          <p:cNvSpPr txBox="1"/>
          <p:nvPr>
            <p:ph type="ctrTitle"/>
          </p:nvPr>
        </p:nvSpPr>
        <p:spPr>
          <a:xfrm>
            <a:off x="415600" y="992769"/>
            <a:ext cx="11360700" cy="86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Systems That Scale (So You Don’t Burn Out)</a:t>
            </a:r>
            <a:endParaRPr sz="4000"/>
          </a:p>
        </p:txBody>
      </p:sp>
      <p:sp>
        <p:nvSpPr>
          <p:cNvPr id="178" name="Google Shape;178;g3b5f83ee443_0_184"/>
          <p:cNvSpPr txBox="1"/>
          <p:nvPr>
            <p:ph idx="1" type="subTitle"/>
          </p:nvPr>
        </p:nvSpPr>
        <p:spPr>
          <a:xfrm>
            <a:off x="415650" y="1953972"/>
            <a:ext cx="11360700" cy="4617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Core idea:</a:t>
            </a:r>
            <a:r>
              <a:rPr lang="en-US" sz="2000">
                <a:solidFill>
                  <a:schemeClr val="dk1"/>
                </a:solidFill>
              </a:rPr>
              <a:t> Build systems that work without you.  </a:t>
            </a:r>
            <a:r>
              <a:rPr lang="en-US" sz="2000" u="sng">
                <a:solidFill>
                  <a:schemeClr val="hlink"/>
                </a:solidFill>
                <a:hlinkClick r:id="rId3"/>
              </a:rPr>
              <a:t>Systems, Processes, and Procedures Link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Key points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Standardizing operations, communication, and processes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Delegation vs. “Dumping” Tasks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Empowering assistants, secretaries, and head coaches/directors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Reducing decision fatigue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Payoff:</a:t>
            </a:r>
            <a:r>
              <a:rPr lang="en-US" sz="2000">
                <a:solidFill>
                  <a:schemeClr val="dk1"/>
                </a:solidFill>
              </a:rPr>
              <a:t> Better work-life balance and better leadership presence.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9" name="Google Shape;179;g3b5f83ee443_0_1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42262" y="474192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baeebf4e96_0_0"/>
          <p:cNvSpPr txBox="1"/>
          <p:nvPr>
            <p:ph type="ctrTitle"/>
          </p:nvPr>
        </p:nvSpPr>
        <p:spPr>
          <a:xfrm>
            <a:off x="415600" y="126323"/>
            <a:ext cx="11360700" cy="201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010"/>
              <a:t>“Athletic Directors Don’t Need More Hustle - We Need Better Systems”</a:t>
            </a:r>
            <a:endParaRPr sz="401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010"/>
              <a:t>Rob Seymour, Fishers High School - Indiana</a:t>
            </a:r>
            <a:endParaRPr sz="4010"/>
          </a:p>
        </p:txBody>
      </p:sp>
      <p:sp>
        <p:nvSpPr>
          <p:cNvPr id="186" name="Google Shape;186;g3baeebf4e96_0_0"/>
          <p:cNvSpPr txBox="1"/>
          <p:nvPr>
            <p:ph idx="1" type="subTitle"/>
          </p:nvPr>
        </p:nvSpPr>
        <p:spPr>
          <a:xfrm>
            <a:off x="415650" y="2824264"/>
            <a:ext cx="11360700" cy="2477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77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Fulfillment and sustainability come from a lighter backpack.  Systems lighten the backpack - less mental clutter, fewer fire drills, more capacity to lead and last.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Better Systems Article - Rob Seymour Fishers, IN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87" name="Google Shape;187;g3baeebf4e96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94712" y="4962200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b5f83ee443_0_190"/>
          <p:cNvSpPr txBox="1"/>
          <p:nvPr>
            <p:ph type="ctrTitle"/>
          </p:nvPr>
        </p:nvSpPr>
        <p:spPr>
          <a:xfrm>
            <a:off x="415600" y="992769"/>
            <a:ext cx="11360700" cy="86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010"/>
              <a:t>Reframing the AD–Admin–Board Relationship</a:t>
            </a:r>
            <a:endParaRPr sz="4010"/>
          </a:p>
        </p:txBody>
      </p:sp>
      <p:sp>
        <p:nvSpPr>
          <p:cNvPr id="194" name="Google Shape;194;g3b5f83ee443_0_190"/>
          <p:cNvSpPr txBox="1"/>
          <p:nvPr>
            <p:ph idx="1" type="subTitle"/>
          </p:nvPr>
        </p:nvSpPr>
        <p:spPr>
          <a:xfrm>
            <a:off x="415650" y="1942045"/>
            <a:ext cx="11360700" cy="4844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Core idea:</a:t>
            </a:r>
            <a:r>
              <a:rPr lang="en-US" sz="2000">
                <a:solidFill>
                  <a:schemeClr val="dk1"/>
                </a:solidFill>
              </a:rPr>
              <a:t> Transitioning from reporting to influencing.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Key points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Proactively educating administrators and boards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Using data and storytelling to advocate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Aligning athletics with district priorities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5" name="Google Shape;195;g3b5f83ee443_0_1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12" y="4879900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b61b4e80f4_0_13"/>
          <p:cNvSpPr txBox="1"/>
          <p:nvPr>
            <p:ph type="ctrTitle"/>
          </p:nvPr>
        </p:nvSpPr>
        <p:spPr>
          <a:xfrm>
            <a:off x="415600" y="992769"/>
            <a:ext cx="11360700" cy="86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Community Trust and Brand Building</a:t>
            </a:r>
            <a:endParaRPr sz="4000"/>
          </a:p>
        </p:txBody>
      </p:sp>
      <p:sp>
        <p:nvSpPr>
          <p:cNvPr id="202" name="Google Shape;202;g3b61b4e80f4_0_13"/>
          <p:cNvSpPr txBox="1"/>
          <p:nvPr>
            <p:ph idx="1" type="subTitle"/>
          </p:nvPr>
        </p:nvSpPr>
        <p:spPr>
          <a:xfrm>
            <a:off x="415650" y="2144797"/>
            <a:ext cx="11360700" cy="4617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Core idea:</a:t>
            </a:r>
            <a:r>
              <a:rPr lang="en-US" sz="2000">
                <a:solidFill>
                  <a:schemeClr val="dk1"/>
                </a:solidFill>
              </a:rPr>
              <a:t> Moving from “new face” to trusted leader.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Key points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Establishing consistent messaging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Managing expectations of parents and community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Crisis response after the grace period is gone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Building a recognizable identity for your athletic/activities program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Tie-in:</a:t>
            </a:r>
            <a:r>
              <a:rPr lang="en-US" sz="2000">
                <a:solidFill>
                  <a:schemeClr val="dk1"/>
                </a:solidFill>
              </a:rPr>
              <a:t> Branding, communication, and public perception.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3" name="Google Shape;203;g3b61b4e80f4_0_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12" y="4932750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b61b4e80f4_0_19"/>
          <p:cNvSpPr txBox="1"/>
          <p:nvPr>
            <p:ph type="ctrTitle"/>
          </p:nvPr>
        </p:nvSpPr>
        <p:spPr>
          <a:xfrm>
            <a:off x="415600" y="992769"/>
            <a:ext cx="11360700" cy="903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Financial Maturity: Beyond Balancing the Budget</a:t>
            </a:r>
            <a:endParaRPr sz="4000"/>
          </a:p>
        </p:txBody>
      </p:sp>
      <p:sp>
        <p:nvSpPr>
          <p:cNvPr id="210" name="Google Shape;210;g3b61b4e80f4_0_19"/>
          <p:cNvSpPr txBox="1"/>
          <p:nvPr>
            <p:ph idx="1" type="subTitle"/>
          </p:nvPr>
        </p:nvSpPr>
        <p:spPr>
          <a:xfrm>
            <a:off x="415600" y="1977820"/>
            <a:ext cx="11360700" cy="482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Core idea:</a:t>
            </a:r>
            <a:r>
              <a:rPr lang="en-US" sz="2000">
                <a:solidFill>
                  <a:schemeClr val="dk1"/>
                </a:solidFill>
              </a:rPr>
              <a:t> Strategic financial leadership.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Key points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Long-term equipment and facility planning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Fundraising alignment with district policy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Equity and access considerations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Planning for sustainability, not just solvency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1" name="Google Shape;211;g3b61b4e80f4_0_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12" y="496857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b61b4e80f4_0_25"/>
          <p:cNvSpPr txBox="1"/>
          <p:nvPr>
            <p:ph type="ctrTitle"/>
          </p:nvPr>
        </p:nvSpPr>
        <p:spPr>
          <a:xfrm>
            <a:off x="415600" y="992769"/>
            <a:ext cx="11360700" cy="855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The Personal Side: Avoiding the Year-3 Plateau</a:t>
            </a:r>
            <a:endParaRPr sz="4000"/>
          </a:p>
        </p:txBody>
      </p:sp>
      <p:sp>
        <p:nvSpPr>
          <p:cNvPr id="218" name="Google Shape;218;g3b61b4e80f4_0_25"/>
          <p:cNvSpPr txBox="1"/>
          <p:nvPr>
            <p:ph idx="1" type="subTitle"/>
          </p:nvPr>
        </p:nvSpPr>
        <p:spPr>
          <a:xfrm>
            <a:off x="415650" y="2132872"/>
            <a:ext cx="11360700" cy="4617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Core idea:</a:t>
            </a:r>
            <a:r>
              <a:rPr lang="en-US" sz="2000">
                <a:solidFill>
                  <a:schemeClr val="dk1"/>
                </a:solidFill>
              </a:rPr>
              <a:t> AD longevity and professional growth.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Key points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Common burnout points after years 2–3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Reconnecting with purpose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Professional learning and mentorship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Leading with confidence rather than proving yourself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9" name="Google Shape;219;g3b61b4e80f4_0_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62" y="492082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c5e5b27ea8_0_0"/>
          <p:cNvSpPr txBox="1"/>
          <p:nvPr>
            <p:ph type="ctrTitle"/>
          </p:nvPr>
        </p:nvSpPr>
        <p:spPr>
          <a:xfrm>
            <a:off x="472200" y="132445"/>
            <a:ext cx="11360700" cy="114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5410"/>
              <a:t>First and last day on the job photos!</a:t>
            </a:r>
            <a:endParaRPr sz="5410"/>
          </a:p>
        </p:txBody>
      </p:sp>
      <p:sp>
        <p:nvSpPr>
          <p:cNvPr id="78" name="Google Shape;78;g3c5e5b27ea8_0_0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g3c5e5b27ea8_0_0" title="FDDDF827-9742-4FA7-8410-BAE27647D0F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8700" y="1382175"/>
            <a:ext cx="3418025" cy="5127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g3c5e5b27ea8_0_0" title="F299D578-F052-49D1-98F8-1582702427AC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4600" y="1382177"/>
            <a:ext cx="3418025" cy="5127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g3c5e5b27ea8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82637" y="4972000"/>
            <a:ext cx="2234076" cy="182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g3c5e5b27ea8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" y="4972000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b61b4e80f4_0_31"/>
          <p:cNvSpPr txBox="1"/>
          <p:nvPr>
            <p:ph type="ctrTitle"/>
          </p:nvPr>
        </p:nvSpPr>
        <p:spPr>
          <a:xfrm>
            <a:off x="415600" y="992769"/>
            <a:ext cx="11360700" cy="83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Common Mistakes ADs Make After Year Two</a:t>
            </a:r>
            <a:endParaRPr sz="4000"/>
          </a:p>
        </p:txBody>
      </p:sp>
      <p:sp>
        <p:nvSpPr>
          <p:cNvPr id="226" name="Google Shape;226;g3b61b4e80f4_0_31"/>
          <p:cNvSpPr txBox="1"/>
          <p:nvPr>
            <p:ph idx="1" type="subTitle"/>
          </p:nvPr>
        </p:nvSpPr>
        <p:spPr>
          <a:xfrm>
            <a:off x="415650" y="2049371"/>
            <a:ext cx="11360700" cy="480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Core idea:</a:t>
            </a:r>
            <a:r>
              <a:rPr lang="en-US" sz="2000">
                <a:solidFill>
                  <a:schemeClr val="dk1"/>
                </a:solidFill>
              </a:rPr>
              <a:t> Learning from others’ missteps.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Examples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Changing too much too fast—or not enough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Avoiding tough personnel decisions (swallow the frog early)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Assuming systems are understood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Letting urgent issues crowd out important ones (responding to parents)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7" name="Google Shape;227;g3b61b4e80f4_0_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12" y="486532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d3557cdb83_1_6"/>
          <p:cNvSpPr txBox="1"/>
          <p:nvPr>
            <p:ph type="title"/>
          </p:nvPr>
        </p:nvSpPr>
        <p:spPr>
          <a:xfrm>
            <a:off x="1559853" y="441975"/>
            <a:ext cx="9072300" cy="77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Athletic Director Priority Matrix</a:t>
            </a:r>
            <a:endParaRPr/>
          </a:p>
        </p:txBody>
      </p:sp>
      <p:sp>
        <p:nvSpPr>
          <p:cNvPr id="233" name="Google Shape;233;g3d3557cdb83_1_6"/>
          <p:cNvSpPr txBox="1"/>
          <p:nvPr/>
        </p:nvSpPr>
        <p:spPr>
          <a:xfrm>
            <a:off x="1333333" y="1500000"/>
            <a:ext cx="10666800" cy="50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 &amp; URGENT (Constant fire-fighting)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Eligibility issues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Game day crises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Parent escalations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IMPORTANT, NOT URGENT (Where great AD’s live)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Coach development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Culture building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Strategic planning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URGENT, NOT IMPORTANT (Delegate or Limit)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Routine interruptions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Non-essential emails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Last-minute asks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URGENT, NOT IMPORTANT (Eliminate)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Busy work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Low-impact meetings</a:t>
            </a:r>
            <a:endParaRPr/>
          </a:p>
        </p:txBody>
      </p:sp>
      <p:pic>
        <p:nvPicPr>
          <p:cNvPr id="234" name="Google Shape;234;g3d3557cdb83_1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08812" y="349372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b61b4e80f4_0_37"/>
          <p:cNvSpPr txBox="1"/>
          <p:nvPr>
            <p:ph type="ctrTitle"/>
          </p:nvPr>
        </p:nvSpPr>
        <p:spPr>
          <a:xfrm>
            <a:off x="415600" y="992771"/>
            <a:ext cx="11360700" cy="1392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010"/>
              <a:t>Legacy Thinking: What Do You Want This Program to Be Known For?</a:t>
            </a:r>
            <a:endParaRPr sz="4010"/>
          </a:p>
        </p:txBody>
      </p:sp>
      <p:sp>
        <p:nvSpPr>
          <p:cNvPr id="241" name="Google Shape;241;g3b61b4e80f4_0_37"/>
          <p:cNvSpPr txBox="1"/>
          <p:nvPr>
            <p:ph idx="1" type="subTitle"/>
          </p:nvPr>
        </p:nvSpPr>
        <p:spPr>
          <a:xfrm>
            <a:off x="415650" y="2598026"/>
            <a:ext cx="11360700" cy="410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Core idea:</a:t>
            </a:r>
            <a:r>
              <a:rPr lang="en-US" sz="2000">
                <a:solidFill>
                  <a:schemeClr val="dk1"/>
                </a:solidFill>
              </a:rPr>
              <a:t> Shifting mindset from role to impact.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Key points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Defining the “why” of the program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Aligning daily decisions with long-term identity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Leaving the program better than you found it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2" name="Google Shape;242;g3b61b4e80f4_0_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12" y="487327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b61b4e80f4_0_945"/>
          <p:cNvSpPr txBox="1"/>
          <p:nvPr>
            <p:ph type="ctrTitle"/>
          </p:nvPr>
        </p:nvSpPr>
        <p:spPr>
          <a:xfrm>
            <a:off x="415600" y="629409"/>
            <a:ext cx="11360700" cy="5599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/>
              <a:t>Thank you for all that you do!</a:t>
            </a:r>
            <a:endParaRPr sz="5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Brent Buttjer </a:t>
            </a:r>
            <a:r>
              <a:rPr lang="en-US" sz="2400" u="sng">
                <a:solidFill>
                  <a:schemeClr val="hlink"/>
                </a:solidFill>
                <a:hlinkClick r:id="rId3"/>
              </a:rPr>
              <a:t>brent.buttjer@gmail.com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Jim Boehmer </a:t>
            </a:r>
            <a:r>
              <a:rPr lang="en-US" sz="2400" u="sng">
                <a:solidFill>
                  <a:schemeClr val="hlink"/>
                </a:solidFill>
                <a:hlinkClick r:id="rId4"/>
              </a:rPr>
              <a:t>jimboehmer38@gmail.com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249" name="Google Shape;249;g3b61b4e80f4_0_945"/>
          <p:cNvSpPr txBox="1"/>
          <p:nvPr>
            <p:ph idx="1" type="subTitle"/>
          </p:nvPr>
        </p:nvSpPr>
        <p:spPr>
          <a:xfrm>
            <a:off x="415600" y="5135108"/>
            <a:ext cx="113607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Keep Rising!!!</a:t>
            </a:r>
            <a:endParaRPr b="1"/>
          </a:p>
        </p:txBody>
      </p:sp>
      <p:pic>
        <p:nvPicPr>
          <p:cNvPr id="250" name="Google Shape;250;g3b61b4e80f4_0_9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78962" y="185097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b5f83ee443_0_153"/>
          <p:cNvSpPr txBox="1"/>
          <p:nvPr>
            <p:ph type="ctrTitle"/>
          </p:nvPr>
        </p:nvSpPr>
        <p:spPr>
          <a:xfrm>
            <a:off x="415600" y="992770"/>
            <a:ext cx="11360700" cy="1002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000"/>
              <a:t>The Shift: From Managing to Leading</a:t>
            </a:r>
            <a:endParaRPr sz="4000"/>
          </a:p>
        </p:txBody>
      </p:sp>
      <p:sp>
        <p:nvSpPr>
          <p:cNvPr id="89" name="Google Shape;89;g3b5f83ee443_0_153"/>
          <p:cNvSpPr txBox="1"/>
          <p:nvPr>
            <p:ph idx="1" type="subTitle"/>
          </p:nvPr>
        </p:nvSpPr>
        <p:spPr>
          <a:xfrm>
            <a:off x="415650" y="1912500"/>
            <a:ext cx="11360700" cy="4945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Core idea:</a:t>
            </a:r>
            <a:r>
              <a:rPr lang="en-US" sz="2000">
                <a:solidFill>
                  <a:schemeClr val="dk1"/>
                </a:solidFill>
              </a:rPr>
              <a:t> Moving from “keeping things running” to shaping the program.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Key points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Letting go of daily fire-fighting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Establishing non-negotiables and standards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Defining what </a:t>
            </a:r>
            <a:r>
              <a:rPr i="1" lang="en-US" sz="2000">
                <a:solidFill>
                  <a:schemeClr val="dk1"/>
                </a:solidFill>
              </a:rPr>
              <a:t>success</a:t>
            </a:r>
            <a:r>
              <a:rPr lang="en-US" sz="2000">
                <a:solidFill>
                  <a:schemeClr val="dk1"/>
                </a:solidFill>
              </a:rPr>
              <a:t> looks like beyond wins and losses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Building leadership capacity in head coaches and directors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Hook:</a:t>
            </a:r>
            <a:r>
              <a:rPr lang="en-US" sz="2000">
                <a:solidFill>
                  <a:schemeClr val="dk1"/>
                </a:solidFill>
              </a:rPr>
              <a:t> </a:t>
            </a:r>
            <a:r>
              <a:rPr i="1" lang="en-US" sz="2000">
                <a:solidFill>
                  <a:schemeClr val="dk1"/>
                </a:solidFill>
              </a:rPr>
              <a:t>“Year 1–2 is about survival. Year 3+ is about legacy.”</a:t>
            </a:r>
            <a:endParaRPr i="1"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Exercise: What compliance area feels most </a:t>
            </a:r>
            <a:r>
              <a:rPr b="1" lang="en-US" sz="2000">
                <a:solidFill>
                  <a:schemeClr val="dk1"/>
                </a:solidFill>
              </a:rPr>
              <a:t>vulnerable</a:t>
            </a:r>
            <a:r>
              <a:rPr b="1" lang="en-US" sz="2000">
                <a:solidFill>
                  <a:schemeClr val="dk1"/>
                </a:solidFill>
              </a:rPr>
              <a:t>?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90" name="Google Shape;90;g3b5f83ee443_0_153"/>
          <p:cNvSpPr txBox="1"/>
          <p:nvPr/>
        </p:nvSpPr>
        <p:spPr>
          <a:xfrm>
            <a:off x="5724000" y="1790575"/>
            <a:ext cx="6468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91" name="Google Shape;91;g3b5f83ee443_0_1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12" y="4836150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b5f83ee443_0_160"/>
          <p:cNvSpPr txBox="1"/>
          <p:nvPr>
            <p:ph type="ctrTitle"/>
          </p:nvPr>
        </p:nvSpPr>
        <p:spPr>
          <a:xfrm>
            <a:off x="415600" y="992773"/>
            <a:ext cx="11360700" cy="760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802"/>
              <a:buNone/>
            </a:pPr>
            <a:r>
              <a:rPr lang="en-US" sz="3613"/>
              <a:t>Evaluating What You Inherited (and What You’ve Built)</a:t>
            </a:r>
            <a:endParaRPr sz="3613"/>
          </a:p>
        </p:txBody>
      </p:sp>
      <p:sp>
        <p:nvSpPr>
          <p:cNvPr id="98" name="Google Shape;98;g3b5f83ee443_0_160"/>
          <p:cNvSpPr txBox="1"/>
          <p:nvPr>
            <p:ph idx="1" type="subTitle"/>
          </p:nvPr>
        </p:nvSpPr>
        <p:spPr>
          <a:xfrm>
            <a:off x="415650" y="1918169"/>
            <a:ext cx="11360700" cy="42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b="1" lang="en-US" sz="2035">
                <a:solidFill>
                  <a:schemeClr val="dk1"/>
                </a:solidFill>
              </a:rPr>
              <a:t>Core idea:</a:t>
            </a:r>
            <a:r>
              <a:rPr lang="en-US" sz="2035">
                <a:solidFill>
                  <a:schemeClr val="dk1"/>
                </a:solidFill>
              </a:rPr>
              <a:t> Honest assessment before meaningful change.</a:t>
            </a:r>
            <a:endParaRPr sz="20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b="1" lang="en-US" sz="2035">
                <a:solidFill>
                  <a:schemeClr val="dk1"/>
                </a:solidFill>
              </a:rPr>
              <a:t>Key points</a:t>
            </a:r>
            <a:endParaRPr b="1" sz="2035">
              <a:solidFill>
                <a:schemeClr val="dk1"/>
              </a:solidFill>
            </a:endParaRPr>
          </a:p>
          <a:p>
            <a:pPr indent="-357823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35"/>
              <a:buChar char="●"/>
            </a:pPr>
            <a:r>
              <a:rPr lang="en-US" sz="2035">
                <a:solidFill>
                  <a:schemeClr val="dk1"/>
                </a:solidFill>
              </a:rPr>
              <a:t>What systems are working vs. just familiar</a:t>
            </a:r>
            <a:br>
              <a:rPr lang="en-US" sz="2035">
                <a:solidFill>
                  <a:schemeClr val="dk1"/>
                </a:solidFill>
              </a:rPr>
            </a:br>
            <a:endParaRPr sz="2035">
              <a:solidFill>
                <a:schemeClr val="dk1"/>
              </a:solidFill>
            </a:endParaRPr>
          </a:p>
          <a:p>
            <a:pPr indent="-357823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35"/>
              <a:buChar char="●"/>
            </a:pPr>
            <a:r>
              <a:rPr lang="en-US" sz="2035">
                <a:solidFill>
                  <a:schemeClr val="dk1"/>
                </a:solidFill>
              </a:rPr>
              <a:t>Staff alignment with your philosophy</a:t>
            </a:r>
            <a:br>
              <a:rPr lang="en-US" sz="2035">
                <a:solidFill>
                  <a:schemeClr val="dk1"/>
                </a:solidFill>
              </a:rPr>
            </a:br>
            <a:endParaRPr sz="2035">
              <a:solidFill>
                <a:schemeClr val="dk1"/>
              </a:solidFill>
            </a:endParaRPr>
          </a:p>
          <a:p>
            <a:pPr indent="-357823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35"/>
              <a:buChar char="●"/>
            </a:pPr>
            <a:r>
              <a:rPr lang="en-US" sz="2035">
                <a:solidFill>
                  <a:schemeClr val="dk1"/>
                </a:solidFill>
              </a:rPr>
              <a:t>Program strengths, blind spots, and cultural debt</a:t>
            </a:r>
            <a:br>
              <a:rPr lang="en-US" sz="2035">
                <a:solidFill>
                  <a:schemeClr val="dk1"/>
                </a:solidFill>
              </a:rPr>
            </a:br>
            <a:endParaRPr sz="2035">
              <a:solidFill>
                <a:schemeClr val="dk1"/>
              </a:solidFill>
            </a:endParaRPr>
          </a:p>
          <a:p>
            <a:pPr indent="-357823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35"/>
              <a:buChar char="●"/>
            </a:pPr>
            <a:r>
              <a:rPr lang="en-US" sz="2035">
                <a:solidFill>
                  <a:schemeClr val="dk1"/>
                </a:solidFill>
              </a:rPr>
              <a:t>Deciding what to refine, replace, or retire</a:t>
            </a:r>
            <a:br>
              <a:rPr lang="en-US" sz="2035">
                <a:solidFill>
                  <a:schemeClr val="dk1"/>
                </a:solidFill>
              </a:rPr>
            </a:br>
            <a:endParaRPr sz="20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b="1" lang="en-US" sz="2035">
                <a:solidFill>
                  <a:schemeClr val="dk1"/>
                </a:solidFill>
              </a:rPr>
              <a:t>Tool idea:</a:t>
            </a:r>
            <a:r>
              <a:rPr lang="en-US" sz="2035">
                <a:solidFill>
                  <a:schemeClr val="dk1"/>
                </a:solidFill>
              </a:rPr>
              <a:t> Simple “Keep / Improve / Replace” framework for programs, systems, and traditions.</a:t>
            </a:r>
            <a:endParaRPr sz="2035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3145"/>
          </a:p>
        </p:txBody>
      </p:sp>
      <p:pic>
        <p:nvPicPr>
          <p:cNvPr id="99" name="Google Shape;99;g3b5f83ee443_0_1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97812" y="251417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b5f83ee443_0_166"/>
          <p:cNvSpPr txBox="1"/>
          <p:nvPr>
            <p:ph type="ctrTitle"/>
          </p:nvPr>
        </p:nvSpPr>
        <p:spPr>
          <a:xfrm>
            <a:off x="415600" y="933146"/>
            <a:ext cx="11360700" cy="1416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-US" sz="4009"/>
              <a:t>Culture Calibration: Reinforcing or Resetting Expectations</a:t>
            </a:r>
            <a:endParaRPr sz="4009"/>
          </a:p>
        </p:txBody>
      </p:sp>
      <p:sp>
        <p:nvSpPr>
          <p:cNvPr id="106" name="Google Shape;106;g3b5f83ee443_0_166"/>
          <p:cNvSpPr txBox="1"/>
          <p:nvPr>
            <p:ph idx="1" type="subTitle"/>
          </p:nvPr>
        </p:nvSpPr>
        <p:spPr>
          <a:xfrm>
            <a:off x="415600" y="2276000"/>
            <a:ext cx="11360700" cy="448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Core idea:</a:t>
            </a:r>
            <a:r>
              <a:rPr lang="en-US" sz="2000">
                <a:solidFill>
                  <a:schemeClr val="dk1"/>
                </a:solidFill>
              </a:rPr>
              <a:t> Culture must be </a:t>
            </a:r>
            <a:r>
              <a:rPr i="1" lang="en-US" sz="2000">
                <a:solidFill>
                  <a:schemeClr val="dk1"/>
                </a:solidFill>
              </a:rPr>
              <a:t>intentionally refreshed</a:t>
            </a:r>
            <a:r>
              <a:rPr lang="en-US" sz="2000">
                <a:solidFill>
                  <a:schemeClr val="dk1"/>
                </a:solidFill>
              </a:rPr>
              <a:t>, not assumed. 3 Questions, PRIDE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Key points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Re-establishing standards with returning coaches and directors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Addressing “quiet drift” in expectations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Aligning values across varsity, sub-varsity, and middle school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Making culture visible </a:t>
            </a:r>
            <a:r>
              <a:rPr b="1" lang="en-US" sz="2000">
                <a:solidFill>
                  <a:schemeClr val="dk1"/>
                </a:solidFill>
              </a:rPr>
              <a:t>Exercise: How do you make culture </a:t>
            </a:r>
            <a:r>
              <a:rPr b="1" lang="en-US" sz="2000">
                <a:solidFill>
                  <a:schemeClr val="dk1"/>
                </a:solidFill>
              </a:rPr>
              <a:t>visible</a:t>
            </a:r>
            <a:r>
              <a:rPr b="1" lang="en-US" sz="2000">
                <a:solidFill>
                  <a:schemeClr val="dk1"/>
                </a:solidFill>
              </a:rPr>
              <a:t>?</a:t>
            </a:r>
            <a:br>
              <a:rPr lang="en-US" sz="2000">
                <a:solidFill>
                  <a:schemeClr val="dk1"/>
                </a:solidFill>
              </a:rPr>
            </a:b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AD reality:</a:t>
            </a:r>
            <a:r>
              <a:rPr lang="en-US" sz="2000">
                <a:solidFill>
                  <a:schemeClr val="dk1"/>
                </a:solidFill>
              </a:rPr>
              <a:t> Culture issues often don’t surface until year 3.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g3b5f83ee443_0_1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12" y="4661150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b61b4e80f4_0_883"/>
          <p:cNvSpPr txBox="1"/>
          <p:nvPr>
            <p:ph type="ctrTitle"/>
          </p:nvPr>
        </p:nvSpPr>
        <p:spPr>
          <a:xfrm>
            <a:off x="415600" y="467769"/>
            <a:ext cx="11360700" cy="801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010"/>
              <a:t>What is Quiet Drift?</a:t>
            </a:r>
            <a:endParaRPr sz="4010"/>
          </a:p>
        </p:txBody>
      </p:sp>
      <p:sp>
        <p:nvSpPr>
          <p:cNvPr id="114" name="Google Shape;114;g3b61b4e80f4_0_883"/>
          <p:cNvSpPr txBox="1"/>
          <p:nvPr>
            <p:ph idx="1" type="subTitle"/>
          </p:nvPr>
        </p:nvSpPr>
        <p:spPr>
          <a:xfrm>
            <a:off x="415600" y="1268775"/>
            <a:ext cx="11360700" cy="55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b="1" lang="en-US" sz="1571">
                <a:solidFill>
                  <a:schemeClr val="dk1"/>
                </a:solidFill>
              </a:rPr>
              <a:t>Quiet drift</a:t>
            </a:r>
            <a:r>
              <a:rPr lang="en-US" sz="1571">
                <a:solidFill>
                  <a:schemeClr val="dk1"/>
                </a:solidFill>
              </a:rPr>
              <a:t> is the slow, often unnoticed erosion of standards, expectations, and alignment within a program—</a:t>
            </a:r>
            <a:r>
              <a:rPr i="1" lang="en-US" sz="1571">
                <a:solidFill>
                  <a:schemeClr val="dk1"/>
                </a:solidFill>
              </a:rPr>
              <a:t>without</a:t>
            </a:r>
            <a:r>
              <a:rPr lang="en-US" sz="1571">
                <a:solidFill>
                  <a:schemeClr val="dk1"/>
                </a:solidFill>
              </a:rPr>
              <a:t> a major incident or clear turning point.</a:t>
            </a:r>
            <a:endParaRPr sz="157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1571">
                <a:solidFill>
                  <a:schemeClr val="dk1"/>
                </a:solidFill>
              </a:rPr>
              <a:t>Nothing is “wrong” enough to trigger an alarm, but over time the program subtly moves away from what the leader believes, expects, or intended.</a:t>
            </a:r>
            <a:endParaRPr sz="157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b="1" lang="en-US" sz="1579">
                <a:solidFill>
                  <a:schemeClr val="dk1"/>
                </a:solidFill>
              </a:rPr>
              <a:t>Why It Often Happens After Years 2–3</a:t>
            </a:r>
            <a:endParaRPr b="1" sz="1579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1471">
                <a:solidFill>
                  <a:schemeClr val="dk1"/>
                </a:solidFill>
              </a:rPr>
              <a:t>Quiet drift commonly emerges </a:t>
            </a:r>
            <a:r>
              <a:rPr b="1" lang="en-US" sz="1471">
                <a:solidFill>
                  <a:schemeClr val="dk1"/>
                </a:solidFill>
              </a:rPr>
              <a:t>after the initial transition period</a:t>
            </a:r>
            <a:r>
              <a:rPr lang="en-US" sz="1471">
                <a:solidFill>
                  <a:schemeClr val="dk1"/>
                </a:solidFill>
              </a:rPr>
              <a:t>:</a:t>
            </a:r>
            <a:endParaRPr sz="1471">
              <a:solidFill>
                <a:schemeClr val="dk1"/>
              </a:solidFill>
            </a:endParaRPr>
          </a:p>
          <a:p>
            <a:pPr indent="-321993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71"/>
              <a:buChar char="●"/>
            </a:pPr>
            <a:r>
              <a:rPr lang="en-US" sz="1471">
                <a:solidFill>
                  <a:schemeClr val="dk1"/>
                </a:solidFill>
              </a:rPr>
              <a:t>The new AD’s early urgency fades</a:t>
            </a:r>
            <a:br>
              <a:rPr lang="en-US" sz="1471">
                <a:solidFill>
                  <a:schemeClr val="dk1"/>
                </a:solidFill>
              </a:rPr>
            </a:br>
            <a:endParaRPr sz="1471">
              <a:solidFill>
                <a:schemeClr val="dk1"/>
              </a:solidFill>
            </a:endParaRPr>
          </a:p>
          <a:p>
            <a:pPr indent="-32199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Char char="●"/>
            </a:pPr>
            <a:r>
              <a:rPr lang="en-US" sz="1471">
                <a:solidFill>
                  <a:schemeClr val="dk1"/>
                </a:solidFill>
              </a:rPr>
              <a:t>The “new leader” grace period ends</a:t>
            </a:r>
            <a:br>
              <a:rPr lang="en-US" sz="1471">
                <a:solidFill>
                  <a:schemeClr val="dk1"/>
                </a:solidFill>
              </a:rPr>
            </a:br>
            <a:endParaRPr sz="1471">
              <a:solidFill>
                <a:schemeClr val="dk1"/>
              </a:solidFill>
            </a:endParaRPr>
          </a:p>
          <a:p>
            <a:pPr indent="-32199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Char char="●"/>
            </a:pPr>
            <a:r>
              <a:rPr lang="en-US" sz="1471">
                <a:solidFill>
                  <a:schemeClr val="dk1"/>
                </a:solidFill>
              </a:rPr>
              <a:t>Systems are assumed to be understood, not reinforced</a:t>
            </a:r>
            <a:br>
              <a:rPr lang="en-US" sz="1471">
                <a:solidFill>
                  <a:schemeClr val="dk1"/>
                </a:solidFill>
              </a:rPr>
            </a:br>
            <a:endParaRPr sz="1471">
              <a:solidFill>
                <a:schemeClr val="dk1"/>
              </a:solidFill>
            </a:endParaRPr>
          </a:p>
          <a:p>
            <a:pPr indent="-32199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Char char="●"/>
            </a:pPr>
            <a:r>
              <a:rPr lang="en-US" sz="1471">
                <a:solidFill>
                  <a:schemeClr val="dk1"/>
                </a:solidFill>
              </a:rPr>
              <a:t>Coaches/Directors grow more comfortable and test flexibility</a:t>
            </a:r>
            <a:br>
              <a:rPr lang="en-US" sz="1471">
                <a:solidFill>
                  <a:schemeClr val="dk1"/>
                </a:solidFill>
              </a:rPr>
            </a:br>
            <a:endParaRPr sz="1471">
              <a:solidFill>
                <a:schemeClr val="dk1"/>
              </a:solidFill>
            </a:endParaRPr>
          </a:p>
          <a:p>
            <a:pPr indent="-321993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Char char="●"/>
            </a:pPr>
            <a:r>
              <a:rPr lang="en-US" sz="1471">
                <a:solidFill>
                  <a:schemeClr val="dk1"/>
                </a:solidFill>
              </a:rPr>
              <a:t>The AD is pulled into bigger-picture work and away from daily visibility</a:t>
            </a:r>
            <a:br>
              <a:rPr lang="en-US" sz="1471">
                <a:solidFill>
                  <a:schemeClr val="dk1"/>
                </a:solidFill>
              </a:rPr>
            </a:br>
            <a:endParaRPr sz="147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1471">
                <a:solidFill>
                  <a:schemeClr val="dk1"/>
                </a:solidFill>
              </a:rPr>
              <a:t>In short: </a:t>
            </a:r>
            <a:r>
              <a:rPr b="1" lang="en-US" sz="1471">
                <a:solidFill>
                  <a:schemeClr val="dk1"/>
                </a:solidFill>
              </a:rPr>
              <a:t>less reinforcement + more autonomy = drift</a:t>
            </a:r>
            <a:r>
              <a:rPr lang="en-US" sz="1471">
                <a:solidFill>
                  <a:schemeClr val="dk1"/>
                </a:solidFill>
              </a:rPr>
              <a:t>.</a:t>
            </a:r>
            <a:endParaRPr sz="147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t/>
            </a:r>
            <a:endParaRPr sz="1758"/>
          </a:p>
        </p:txBody>
      </p:sp>
      <p:pic>
        <p:nvPicPr>
          <p:cNvPr id="115" name="Google Shape;115;g3b61b4e80f4_0_8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12" y="4661150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b61b4e80f4_0_892"/>
          <p:cNvSpPr txBox="1"/>
          <p:nvPr>
            <p:ph type="ctrTitle"/>
          </p:nvPr>
        </p:nvSpPr>
        <p:spPr>
          <a:xfrm>
            <a:off x="415600" y="992775"/>
            <a:ext cx="11360700" cy="1442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000"/>
              <a:t>What Quiet Drift Looks Like in an Activities Department</a:t>
            </a:r>
            <a:endParaRPr sz="4000"/>
          </a:p>
        </p:txBody>
      </p:sp>
      <p:sp>
        <p:nvSpPr>
          <p:cNvPr id="122" name="Google Shape;122;g3b61b4e80f4_0_892"/>
          <p:cNvSpPr txBox="1"/>
          <p:nvPr>
            <p:ph idx="1" type="subTitle"/>
          </p:nvPr>
        </p:nvSpPr>
        <p:spPr>
          <a:xfrm>
            <a:off x="415600" y="2435483"/>
            <a:ext cx="11360700" cy="421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62500" lnSpcReduction="2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200">
                <a:solidFill>
                  <a:schemeClr val="dk1"/>
                </a:solidFill>
              </a:rPr>
              <a:t>It shows up in small, reasonable decisions that add up:</a:t>
            </a:r>
            <a:endParaRPr sz="32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</a:rPr>
              <a:t>Coaches and Directors interpreting expectations differently</a:t>
            </a:r>
            <a:br>
              <a:rPr lang="en-US" sz="3200">
                <a:solidFill>
                  <a:schemeClr val="dk1"/>
                </a:solidFill>
              </a:rPr>
            </a:br>
            <a:endParaRPr sz="32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</a:rPr>
              <a:t>“That’s how we’ve always done it” returning after early changes</a:t>
            </a:r>
            <a:br>
              <a:rPr lang="en-US" sz="3200">
                <a:solidFill>
                  <a:schemeClr val="dk1"/>
                </a:solidFill>
              </a:rPr>
            </a:br>
            <a:endParaRPr sz="32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</a:rPr>
              <a:t>Inconsistent enforcement of policies across programs</a:t>
            </a:r>
            <a:br>
              <a:rPr lang="en-US" sz="3200">
                <a:solidFill>
                  <a:schemeClr val="dk1"/>
                </a:solidFill>
              </a:rPr>
            </a:br>
            <a:endParaRPr sz="32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</a:rPr>
              <a:t>Practice schedules, supervision, or communication getting looser</a:t>
            </a:r>
            <a:br>
              <a:rPr lang="en-US" sz="3200">
                <a:solidFill>
                  <a:schemeClr val="dk1"/>
                </a:solidFill>
              </a:rPr>
            </a:br>
            <a:endParaRPr sz="32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</a:rPr>
              <a:t>Coaches and Directors pushing boundaries just a little—and no one correcting it</a:t>
            </a:r>
            <a:br>
              <a:rPr lang="en-US" sz="3200">
                <a:solidFill>
                  <a:schemeClr val="dk1"/>
                </a:solidFill>
              </a:rPr>
            </a:br>
            <a:endParaRPr sz="32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</a:rPr>
              <a:t>Standards being applied based on personality, tenure, or success</a:t>
            </a:r>
            <a:br>
              <a:rPr lang="en-US" sz="3200">
                <a:solidFill>
                  <a:schemeClr val="dk1"/>
                </a:solidFill>
              </a:rPr>
            </a:br>
            <a:endParaRPr sz="3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3200">
                <a:solidFill>
                  <a:schemeClr val="dk1"/>
                </a:solidFill>
              </a:rPr>
              <a:t>Individually, each choice feels harmless. Collectively, they change the culture.</a:t>
            </a:r>
            <a:endParaRPr sz="32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ct val="29730"/>
              <a:buNone/>
            </a:pPr>
            <a:r>
              <a:t/>
            </a:r>
            <a:endParaRPr sz="1480"/>
          </a:p>
        </p:txBody>
      </p:sp>
      <p:pic>
        <p:nvPicPr>
          <p:cNvPr id="123" name="Google Shape;123;g3b61b4e80f4_0_8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862" y="482052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b61b4e80f4_0_923"/>
          <p:cNvSpPr txBox="1"/>
          <p:nvPr>
            <p:ph type="ctrTitle"/>
          </p:nvPr>
        </p:nvSpPr>
        <p:spPr>
          <a:xfrm>
            <a:off x="415600" y="992769"/>
            <a:ext cx="11360700" cy="888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The Dangerous Part</a:t>
            </a:r>
            <a:endParaRPr sz="4000"/>
          </a:p>
        </p:txBody>
      </p:sp>
      <p:sp>
        <p:nvSpPr>
          <p:cNvPr id="130" name="Google Shape;130;g3b61b4e80f4_0_923"/>
          <p:cNvSpPr txBox="1"/>
          <p:nvPr>
            <p:ph idx="1" type="subTitle"/>
          </p:nvPr>
        </p:nvSpPr>
        <p:spPr>
          <a:xfrm>
            <a:off x="415600" y="1983368"/>
            <a:ext cx="11360700" cy="4579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55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973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Quiet drift is dangerous because:</a:t>
            </a:r>
            <a:endParaRPr>
              <a:solidFill>
                <a:schemeClr val="dk1"/>
              </a:solidFill>
            </a:endParaRPr>
          </a:p>
          <a:p>
            <a:pPr indent="-267018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9730"/>
              <a:buChar char="●"/>
            </a:pPr>
            <a:r>
              <a:rPr lang="en-US">
                <a:solidFill>
                  <a:schemeClr val="dk1"/>
                </a:solidFill>
              </a:rPr>
              <a:t>There’s no crisis to react to</a:t>
            </a:r>
            <a:br>
              <a:rPr lang="en-US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6701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30"/>
              <a:buChar char="●"/>
            </a:pPr>
            <a:r>
              <a:rPr lang="en-US">
                <a:solidFill>
                  <a:schemeClr val="dk1"/>
                </a:solidFill>
              </a:rPr>
              <a:t>Results may still look fine on the surface</a:t>
            </a:r>
            <a:br>
              <a:rPr lang="en-US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6701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30"/>
              <a:buChar char="●"/>
            </a:pPr>
            <a:r>
              <a:rPr lang="en-US">
                <a:solidFill>
                  <a:schemeClr val="dk1"/>
                </a:solidFill>
              </a:rPr>
              <a:t>Problems surface later as parent complaints, staff conflict, or equity issues</a:t>
            </a:r>
            <a:br>
              <a:rPr lang="en-US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6701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30"/>
              <a:buChar char="●"/>
            </a:pPr>
            <a:r>
              <a:rPr lang="en-US">
                <a:solidFill>
                  <a:schemeClr val="dk1"/>
                </a:solidFill>
              </a:rPr>
              <a:t>When addressed late, it feels like “sudden change” to staff—even though it’s correction</a:t>
            </a:r>
            <a:br>
              <a:rPr lang="en-US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973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By the time it’s obvious, the correction is harder and more emotional.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g3b61b4e80f4_0_9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12" y="2079825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b61b4e80f4_0_929"/>
          <p:cNvSpPr txBox="1"/>
          <p:nvPr>
            <p:ph type="ctrTitle"/>
          </p:nvPr>
        </p:nvSpPr>
        <p:spPr>
          <a:xfrm>
            <a:off x="415650" y="1041919"/>
            <a:ext cx="11360700" cy="85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Quiet Drift vs. Healthy Autonomy</a:t>
            </a:r>
            <a:endParaRPr sz="4000"/>
          </a:p>
        </p:txBody>
      </p:sp>
      <p:sp>
        <p:nvSpPr>
          <p:cNvPr id="138" name="Google Shape;138;g3b61b4e80f4_0_929"/>
          <p:cNvSpPr txBox="1"/>
          <p:nvPr>
            <p:ph idx="1" type="subTitle"/>
          </p:nvPr>
        </p:nvSpPr>
        <p:spPr>
          <a:xfrm>
            <a:off x="415600" y="2070868"/>
            <a:ext cx="11360700" cy="453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This is an important distinction for ADs: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US" sz="2000">
                <a:solidFill>
                  <a:schemeClr val="dk1"/>
                </a:solidFill>
              </a:rPr>
              <a:t>Healthy autonomy</a:t>
            </a:r>
            <a:r>
              <a:rPr lang="en-US" sz="2000">
                <a:solidFill>
                  <a:schemeClr val="dk1"/>
                </a:solidFill>
              </a:rPr>
              <a:t>: Coaches and Directors operate independently </a:t>
            </a:r>
            <a:r>
              <a:rPr i="1" lang="en-US" sz="2000">
                <a:solidFill>
                  <a:schemeClr val="dk1"/>
                </a:solidFill>
              </a:rPr>
              <a:t>within clear, reinforced standards</a:t>
            </a:r>
            <a:br>
              <a:rPr i="1" lang="en-US" sz="2000">
                <a:solidFill>
                  <a:schemeClr val="dk1"/>
                </a:solidFill>
              </a:rPr>
            </a:br>
            <a:endParaRPr i="1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US" sz="2000">
                <a:solidFill>
                  <a:schemeClr val="dk1"/>
                </a:solidFill>
              </a:rPr>
              <a:t>Quiet drift</a:t>
            </a:r>
            <a:r>
              <a:rPr lang="en-US" sz="2000">
                <a:solidFill>
                  <a:schemeClr val="dk1"/>
                </a:solidFill>
              </a:rPr>
              <a:t>: Coaches and Directors operate independently </a:t>
            </a:r>
            <a:r>
              <a:rPr i="1" lang="en-US" sz="2000">
                <a:solidFill>
                  <a:schemeClr val="dk1"/>
                </a:solidFill>
              </a:rPr>
              <a:t>with unclear or uneven standards</a:t>
            </a:r>
            <a:br>
              <a:rPr i="1" lang="en-US" sz="2000">
                <a:solidFill>
                  <a:schemeClr val="dk1"/>
                </a:solidFill>
              </a:rPr>
            </a:br>
            <a:endParaRPr i="1"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The issue isn’t freedom—it’s </a:t>
            </a:r>
            <a:r>
              <a:rPr b="1" lang="en-US" sz="2000">
                <a:solidFill>
                  <a:schemeClr val="dk1"/>
                </a:solidFill>
              </a:rPr>
              <a:t>lack of calibration</a:t>
            </a:r>
            <a:r>
              <a:rPr lang="en-US" sz="2000">
                <a:solidFill>
                  <a:schemeClr val="dk1"/>
                </a:solidFill>
              </a:rPr>
              <a:t>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g3b61b4e80f4_0_9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2212" y="4661150"/>
            <a:ext cx="2234076" cy="18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2022-09-15T14:43:18Z</dcterms:created>
  <dc:creator>Chris Cuellar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0x0101008EB486B9E0BCE144905A691781C84248</vt:lpwstr>
  </property>
</Properties>
</file>